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0"/>
  </p:notesMasterIdLst>
  <p:sldIdLst>
    <p:sldId id="348" r:id="rId2"/>
    <p:sldId id="355" r:id="rId3"/>
    <p:sldId id="354" r:id="rId4"/>
    <p:sldId id="345" r:id="rId5"/>
    <p:sldId id="359" r:id="rId6"/>
    <p:sldId id="364" r:id="rId7"/>
    <p:sldId id="365" r:id="rId8"/>
    <p:sldId id="361" r:id="rId9"/>
    <p:sldId id="362" r:id="rId10"/>
    <p:sldId id="363" r:id="rId11"/>
    <p:sldId id="350" r:id="rId12"/>
    <p:sldId id="340" r:id="rId13"/>
    <p:sldId id="366" r:id="rId14"/>
    <p:sldId id="332" r:id="rId15"/>
    <p:sldId id="339" r:id="rId16"/>
    <p:sldId id="358" r:id="rId17"/>
    <p:sldId id="357" r:id="rId18"/>
    <p:sldId id="3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76437" autoAdjust="0"/>
  </p:normalViewPr>
  <p:slideViewPr>
    <p:cSldViewPr snapToGrid="0">
      <p:cViewPr varScale="1">
        <p:scale>
          <a:sx n="50" d="100"/>
          <a:sy n="50" d="100"/>
        </p:scale>
        <p:origin x="130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strike="noStrike" dirty="0"/>
              <a:t>Hello [ ]. Hope you and yours are doing well. My name is David (he/him) and I reside on the traditional land of the Odawa people in Michigan. I am the Literary Fellow of Playwrights Foundation, the leading new play organization in the Bay Area. I am also a professional musical writer. And in the ellipsis, I am most faithfully…</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But back to the science! The world needs stories about the importance of connections while embracing science. Science is more important than ever before; there are people who do not believe in science. Perhaps, it is because scientific principles are not represented in human qualities. My use of personification in a narrative format looks to bridge humanity and galaxies. I want the audience to come out of the show realizing that they are Galaxies themselves.</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strike="noStrike" dirty="0"/>
              <a:t>For the past years, this story goes through heavy developments thanks to my apprenticeship at Working Title Playwrights, the leading new play organization in Atlanta. Their members helped raise over $2000 for our virtual concert and reading. TRU also selected us for their quarterly musical workshops. ELLIPSES has a total of two hours of talkback. This doesn’t include feedback from these stellar theatre artists…</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 Alexandria Ealey, now dramaturg of </a:t>
            </a:r>
            <a:r>
              <a:rPr lang="en-US" i="1" dirty="0"/>
              <a:t>We Won't Sleep</a:t>
            </a:r>
            <a:r>
              <a:rPr lang="en-US" dirty="0"/>
              <a:t> by </a:t>
            </a:r>
            <a:r>
              <a:rPr lang="sv-SE" dirty="0"/>
              <a:t>Ari Afsar and Lauren Gunderson at Signature Theatre.</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12313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Aliyah Curry, a director and award-winning filmmaker.</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2473654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Lexi McKay, a stage manager of </a:t>
            </a:r>
            <a:r>
              <a:rPr lang="en-US" i="1" dirty="0"/>
              <a:t>Hamilton</a:t>
            </a:r>
            <a:r>
              <a:rPr lang="en-US" dirty="0"/>
              <a:t> on tour in Atlanta.</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376493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 Amber Bradshaw, who believed in this musical and me. Because of these great honors, ELLIPSES is now currently…</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15</a:t>
            </a:fld>
            <a:endParaRPr lang="en-US"/>
          </a:p>
        </p:txBody>
      </p:sp>
    </p:spTree>
    <p:extLst>
      <p:ext uri="{BB962C8B-B14F-4D97-AF65-F5344CB8AC3E}">
        <p14:creationId xmlns:p14="http://schemas.microsoft.com/office/powerpoint/2010/main" val="375713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 2022 semifinalist for the National Music Theater Conference at the Eugene O’Neill Theater Center.</a:t>
            </a:r>
          </a:p>
          <a:p>
            <a:pPr marL="0" indent="0">
              <a:buFont typeface="+mj-lt"/>
              <a:buNone/>
            </a:pPr>
            <a:r>
              <a:rPr lang="en-US" sz="2400" dirty="0"/>
              <a:t>My next steps are to apply to more developmental programs such as Apples and </a:t>
            </a:r>
            <a:r>
              <a:rPr lang="en-US" sz="2400" dirty="0" err="1"/>
              <a:t>Oranges’s</a:t>
            </a:r>
            <a:r>
              <a:rPr lang="en-US" sz="2400" dirty="0"/>
              <a:t> </a:t>
            </a:r>
            <a:r>
              <a:rPr lang="en-US" sz="2400" dirty="0" err="1"/>
              <a:t>THEatre</a:t>
            </a:r>
            <a:r>
              <a:rPr lang="en-US" sz="2400" dirty="0"/>
              <a:t> ACCELERATOR and my alma mater’s </a:t>
            </a:r>
            <a:r>
              <a:rPr lang="en-US" sz="2400" dirty="0" err="1"/>
              <a:t>ĭmáGen</a:t>
            </a:r>
            <a:r>
              <a:rPr lang="en-US" sz="2400" dirty="0"/>
              <a:t> program at Michigan State.</a:t>
            </a:r>
          </a:p>
          <a:p>
            <a:pPr marL="0" indent="0">
              <a:buFont typeface="+mj-lt"/>
              <a:buNone/>
            </a:pPr>
            <a:r>
              <a:rPr lang="en-US" sz="2400" dirty="0"/>
              <a:t>I am looking at other universities that do STEM-performing arts collaborations, such as Emory University, Boston University, University of Iowa. I am looking for more colleges to send the script, quality tracks, footages of readings, pitch deck, investor’s package. I need help on gaining physical assets such as concerts and in-person activities.</a:t>
            </a:r>
          </a:p>
          <a:p>
            <a:pPr marL="0" indent="0">
              <a:buFont typeface="+mj-lt"/>
              <a:buNone/>
            </a:pPr>
            <a:r>
              <a:rPr lang="en-US" sz="2400" dirty="0"/>
              <a:t>If you know faculties or you’re interested in the materials, you may reach me at my email.</a:t>
            </a:r>
          </a:p>
        </p:txBody>
      </p:sp>
      <p:sp>
        <p:nvSpPr>
          <p:cNvPr id="4" name="Slide Number Placeholder 3"/>
          <p:cNvSpPr>
            <a:spLocks noGrp="1"/>
          </p:cNvSpPr>
          <p:nvPr>
            <p:ph type="sldNum" sz="quarter" idx="5"/>
          </p:nvPr>
        </p:nvSpPr>
        <p:spPr/>
        <p:txBody>
          <a:bodyPr/>
          <a:lstStyle/>
          <a:p>
            <a:fld id="{B7B7AB8F-D69C-4756-9C47-D54558D073E0}" type="slidenum">
              <a:rPr lang="en-US" smtClean="0"/>
              <a:t>16</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Again, thank you to our yearlong star-studded team of 16 theatre professionals.</a:t>
            </a:r>
          </a:p>
        </p:txBody>
      </p:sp>
      <p:sp>
        <p:nvSpPr>
          <p:cNvPr id="4" name="Slide Number Placeholder 3"/>
          <p:cNvSpPr>
            <a:spLocks noGrp="1"/>
          </p:cNvSpPr>
          <p:nvPr>
            <p:ph type="sldNum" sz="quarter" idx="5"/>
          </p:nvPr>
        </p:nvSpPr>
        <p:spPr/>
        <p:txBody>
          <a:bodyPr/>
          <a:lstStyle/>
          <a:p>
            <a:fld id="{B7B7AB8F-D69C-4756-9C47-D54558D073E0}" type="slidenum">
              <a:rPr lang="en-US" smtClean="0"/>
              <a:t>17</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And 60 guests who attended our reading. Here are some of their quotes, which emphasized family. Speaking of family, we will close out with the showtune that you heard earlier in our trailer that we premiered last year.</a:t>
            </a:r>
          </a:p>
        </p:txBody>
      </p:sp>
      <p:sp>
        <p:nvSpPr>
          <p:cNvPr id="4" name="Slide Number Placeholder 3"/>
          <p:cNvSpPr>
            <a:spLocks noGrp="1"/>
          </p:cNvSpPr>
          <p:nvPr>
            <p:ph type="sldNum" sz="quarter" idx="5"/>
          </p:nvPr>
        </p:nvSpPr>
        <p:spPr/>
        <p:txBody>
          <a:bodyPr/>
          <a:lstStyle/>
          <a:p>
            <a:fld id="{B7B7AB8F-D69C-4756-9C47-D54558D073E0}" type="slidenum">
              <a:rPr lang="en-US" smtClean="0"/>
              <a:t>18</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strike="noStrike" dirty="0"/>
              <a:t>0) A science producer. After all, I am a scientist. In particular, I have an astrophysics background. Fun fact: My alma mater is Michigan State University </a:t>
            </a:r>
          </a:p>
          <a:p>
            <a:r>
              <a:rPr lang="en-US" sz="1100" strike="noStrike" dirty="0"/>
              <a:t>1) where I looked up at the sky with these two. Anyways, I study our Universe as an astrophysicist. I personify their verse as a musical dramatist. I’m the exact person you want writing a family musical…</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…about Galaxies!</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Meet the Galaxy family. I’ll let the music do their talking.</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Sound familial?</a:t>
            </a:r>
          </a:p>
          <a:p>
            <a:pPr marL="0" indent="0">
              <a:buFont typeface="+mj-lt"/>
              <a:buNone/>
            </a:pPr>
            <a:r>
              <a:rPr lang="en-US" sz="2400" dirty="0"/>
              <a:t>ELLIPSES is literally a </a:t>
            </a:r>
            <a:r>
              <a:rPr lang="en-US" sz="2400" i="1" dirty="0"/>
              <a:t>universal</a:t>
            </a:r>
            <a:r>
              <a:rPr lang="en-US" sz="2400" dirty="0"/>
              <a:t> musical. This family drama of epic proportions centers on the Galaxy family and their dog Gravity as they face a life-changing event known as the Big Bang. The hero of the story unleashes the Big Bang in order to run away from home. What the protagonist simply wants to do is explore the Universe, but their parent has a stronghold on them and their siblings.</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The Galaxy family and their dog Gravity are the principal characters</a:t>
            </a:r>
          </a:p>
          <a:p>
            <a:pPr marL="0" indent="0">
              <a:buFont typeface="+mj-lt"/>
              <a:buNone/>
            </a:pPr>
            <a:r>
              <a:rPr lang="en-US" sz="2400" dirty="0"/>
              <a:t>1) Singularity is the single parent of six children. </a:t>
            </a:r>
            <a:r>
              <a:rPr lang="en-US" sz="2400" i="1" dirty="0"/>
              <a:t>Singularity is single</a:t>
            </a:r>
            <a:r>
              <a:rPr lang="en-US" sz="2400" dirty="0"/>
              <a:t>.</a:t>
            </a:r>
          </a:p>
          <a:p>
            <a:pPr marL="0" indent="0">
              <a:buFont typeface="+mj-lt"/>
              <a:buNone/>
            </a:pPr>
            <a:r>
              <a:rPr lang="en-US" sz="2400" dirty="0"/>
              <a:t>2) Their six children are JD, Cartwheel, Whirlpool, Triangulum, Andromeda, and Milky Way. They are named after real Galaxies.</a:t>
            </a:r>
          </a:p>
          <a:p>
            <a:pPr marL="0" indent="0">
              <a:buFont typeface="+mj-lt"/>
              <a:buNone/>
            </a:pPr>
            <a:r>
              <a:rPr lang="en-US" sz="2400" dirty="0"/>
              <a:t>3) And Gravity is the family dog who constantly lets the family down.</a:t>
            </a:r>
          </a:p>
          <a:p>
            <a:pPr marL="0" indent="0">
              <a:buFont typeface="+mj-lt"/>
              <a:buNone/>
            </a:pPr>
            <a:r>
              <a:rPr lang="en-US" sz="2400" dirty="0"/>
              <a:t>4) Then a flexible ensemble of other dogs and celestial objects.</a:t>
            </a:r>
          </a:p>
          <a:p>
            <a:pPr marL="0" indent="0">
              <a:buFont typeface="+mj-lt"/>
              <a:buNone/>
            </a:pPr>
            <a:r>
              <a:rPr lang="en-US" sz="2400" dirty="0"/>
              <a:t>Together, their voices make up an…</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Epic </a:t>
            </a:r>
            <a:r>
              <a:rPr lang="en-US" sz="2400" dirty="0" err="1"/>
              <a:t>Popera</a:t>
            </a:r>
            <a:r>
              <a:rPr lang="en-US" sz="2400" dirty="0"/>
              <a:t>. The genres are a) pop </a:t>
            </a:r>
            <a:r>
              <a:rPr lang="en-US" sz="2400" strike="sngStrike" dirty="0"/>
              <a:t>because I am Generation Z and grew up on Madonna who made music an hour away</a:t>
            </a:r>
            <a:r>
              <a:rPr lang="en-US" sz="2400" dirty="0"/>
              <a:t>; b) Chinese opera </a:t>
            </a:r>
            <a:r>
              <a:rPr lang="en-US" sz="2400" strike="sngStrike" dirty="0"/>
              <a:t>as my family watched </a:t>
            </a:r>
            <a:r>
              <a:rPr lang="en-US" sz="2400" strike="sngStrike" dirty="0" err="1"/>
              <a:t>Kunqu</a:t>
            </a:r>
            <a:r>
              <a:rPr lang="en-US" sz="2400" strike="sngStrike" dirty="0"/>
              <a:t> operas and Kabuki theatre</a:t>
            </a:r>
            <a:r>
              <a:rPr lang="en-US" sz="2400" dirty="0"/>
              <a:t>; c) punk </a:t>
            </a:r>
            <a:r>
              <a:rPr lang="en-US" sz="2400" strike="sngStrike" dirty="0"/>
              <a:t>because all my college roommates were in punk bands</a:t>
            </a:r>
            <a:r>
              <a:rPr lang="en-US" sz="2400" dirty="0"/>
              <a:t>; and d) a bit of psychedelia. </a:t>
            </a:r>
            <a:r>
              <a:rPr lang="en-US" sz="2400" strike="sngStrike" dirty="0"/>
              <a:t>I was in the orchestra pit of </a:t>
            </a:r>
            <a:r>
              <a:rPr lang="en-US" sz="2400" i="1" strike="sngStrike" dirty="0"/>
              <a:t>Hair</a:t>
            </a:r>
            <a:r>
              <a:rPr lang="en-US" sz="2400" i="0" strike="sngStrike" dirty="0"/>
              <a:t>.</a:t>
            </a:r>
            <a:r>
              <a:rPr lang="en-US" sz="2400" i="0" dirty="0"/>
              <a:t> I fuse these genres to give the audience a mixed experience where the music speaks ancestrally and yet leads them into the future. And broadens the possibilities </a:t>
            </a:r>
            <a:r>
              <a:rPr lang="en-US" sz="2400" i="0"/>
              <a:t>of choreography. </a:t>
            </a:r>
            <a:r>
              <a:rPr lang="en-US" sz="2400" i="0" dirty="0"/>
              <a:t>And it makes us gravitate to ELLIPSES’s core idea and messages.</a:t>
            </a:r>
            <a:endParaRPr lang="en-US" sz="2400" dirty="0"/>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So why the name?</a:t>
            </a:r>
          </a:p>
          <a:p>
            <a:pPr marL="0" indent="0">
              <a:buFont typeface="+mj-lt"/>
              <a:buNone/>
            </a:pPr>
            <a:r>
              <a:rPr lang="en-US" sz="2400" dirty="0"/>
              <a:t>1) Everyone took geometry and English, but we all need refreshers.</a:t>
            </a:r>
          </a:p>
          <a:p>
            <a:pPr marL="0" indent="0">
              <a:buFont typeface="+mj-lt"/>
              <a:buNone/>
            </a:pPr>
            <a:r>
              <a:rPr lang="en-US" sz="2400" dirty="0"/>
              <a:t>2) In geometry, an ellipse is an oval. Ellipses are ovals. In grammar, ellipses are the triple periods that you see in texts to imply omission, where you have to fill the blank. In terms of shape, Galaxies are ellipses. In terms of punctuation, ellipses say there are hidden meanings in the omission. Put that together, and you get the outer space that we know.</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This two-hour musical spans quintillions of years before the beginning of time to the very end of time. In the expanse of space, the core idea of nothingness is explored. That is what the children, who took </a:t>
            </a:r>
            <a:r>
              <a:rPr lang="en-US" sz="2400" i="1" dirty="0"/>
              <a:t>Everything</a:t>
            </a:r>
            <a:r>
              <a:rPr lang="en-US" sz="2400" dirty="0"/>
              <a:t> for granted, learn once they are separated from Singularity after the Big Bang. ♬ Family is </a:t>
            </a:r>
            <a:r>
              <a:rPr lang="en-US" sz="2400" i="1" dirty="0"/>
              <a:t>Everything</a:t>
            </a:r>
            <a:r>
              <a:rPr lang="en-US" sz="2400" dirty="0"/>
              <a:t> you know. ♬</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2022-01-11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2022-01-11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8762"/>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a:t>
            </a:r>
            <a:r>
              <a:rPr lang="en-US" sz="2800" dirty="0">
                <a:ln w="0">
                  <a:solidFill>
                    <a:schemeClr val="tx1"/>
                  </a:solidFill>
                </a:ln>
                <a:effectLst>
                  <a:outerShdw blurRad="38100" dist="19050" dir="2700000" algn="tl" rotWithShape="0">
                    <a:schemeClr val="dk1">
                      <a:alpha val="40000"/>
                    </a:schemeClr>
                  </a:outerShdw>
                </a:effectLst>
              </a:rPr>
              <a:t>July 2021</a:t>
            </a:r>
            <a:r>
              <a:rPr lang="en-US" sz="28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Raised $2020 from 13 donors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2021-22: Theater Resources Unlimited</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3 Musical Workshops</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4">
            <a:extLst>
              <a:ext uri="{28A0092B-C50C-407E-A947-70E740481C1C}">
                <a14:useLocalDpi xmlns:a14="http://schemas.microsoft.com/office/drawing/2010/main" val="0"/>
              </a:ext>
            </a:extLst>
          </a:blip>
          <a:srcRect l="37856" r="1406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a:solidFill>
                  <a:schemeClr val="tx1"/>
                </a:solidFill>
                <a:latin typeface="Bodoni MT" panose="02070603080606020203" pitchFamily="18" charset="0"/>
                <a:ea typeface="Cambria" panose="02040503050406030204" pitchFamily="18" charset="0"/>
              </a:rPr>
              <a:t>Jordan Alexandria ealey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a:effectLst>
                  <a:outerShdw blurRad="38100" dist="38100" dir="2700000" algn="tl">
                    <a:srgbClr val="000000">
                      <a:alpha val="43137"/>
                    </a:srgbClr>
                  </a:outerShdw>
                </a:effectLst>
                <a:latin typeface="Bodoni MT" panose="02070603080606020203" pitchFamily="18" charset="0"/>
              </a:rPr>
              <a:t>ELLIPSES Dramaturg | jordanealey.com</a:t>
            </a:r>
            <a:endParaRPr lang="en-US" sz="3600" dirty="0">
              <a:effectLst>
                <a:outerShdw blurRad="38100" dist="38100" dir="2700000" algn="tl">
                  <a:srgbClr val="000000">
                    <a:alpha val="43137"/>
                  </a:srgbClr>
                </a:outerShdw>
              </a:effectLst>
              <a:latin typeface="Bodoni MT" panose="02070603080606020203" pitchFamily="18" charset="0"/>
            </a:endParaRPr>
          </a:p>
        </p:txBody>
      </p:sp>
    </p:spTree>
    <p:extLst>
      <p:ext uri="{BB962C8B-B14F-4D97-AF65-F5344CB8AC3E}">
        <p14:creationId xmlns:p14="http://schemas.microsoft.com/office/powerpoint/2010/main" val="348816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child&#10;&#10;Description automatically generated">
            <a:extLst>
              <a:ext uri="{FF2B5EF4-FFF2-40B4-BE49-F238E27FC236}">
                <a16:creationId xmlns:a16="http://schemas.microsoft.com/office/drawing/2014/main" id="{63160A04-EAD9-4AEF-A2D6-858A0FD82B33}"/>
              </a:ext>
            </a:extLst>
          </p:cNvPr>
          <p:cNvPicPr>
            <a:picLocks noChangeAspect="1"/>
          </p:cNvPicPr>
          <p:nvPr/>
        </p:nvPicPr>
        <p:blipFill rotWithShape="1">
          <a:blip r:embed="rId3">
            <a:extLst>
              <a:ext uri="{28A0092B-C50C-407E-A947-70E740481C1C}">
                <a14:useLocalDpi xmlns:a14="http://schemas.microsoft.com/office/drawing/2010/main" val="0"/>
              </a:ext>
            </a:extLst>
          </a:blip>
          <a:srcRect l="10124" r="10124"/>
          <a:stretch/>
        </p:blipFill>
        <p:spPr>
          <a:xfrm>
            <a:off x="643467" y="643366"/>
            <a:ext cx="4010829" cy="5571268"/>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4C6F8595-8965-4A5E-BD09-10A30E987D07}"/>
              </a:ext>
            </a:extLst>
          </p:cNvPr>
          <p:cNvPicPr>
            <a:picLocks noChangeAspect="1"/>
          </p:cNvPicPr>
          <p:nvPr/>
        </p:nvPicPr>
        <p:blipFill rotWithShape="1">
          <a:blip r:embed="rId4">
            <a:extLst>
              <a:ext uri="{28A0092B-C50C-407E-A947-70E740481C1C}">
                <a14:useLocalDpi xmlns:a14="http://schemas.microsoft.com/office/drawing/2010/main" val="0"/>
              </a:ext>
            </a:extLst>
          </a:blip>
          <a:srcRect r="21329"/>
          <a:stretch/>
        </p:blipFill>
        <p:spPr>
          <a:xfrm>
            <a:off x="4976027" y="646299"/>
            <a:ext cx="6572505" cy="5568234"/>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ALIYAH CURRY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latin typeface="Bodoni MT" panose="02070603080606020203" pitchFamily="18" charset="0"/>
              </a:rPr>
              <a:t>ELLIPSES Director | </a:t>
            </a:r>
            <a:r>
              <a:rPr lang="en-US" sz="3600" dirty="0" err="1">
                <a:latin typeface="Bodoni MT" panose="02070603080606020203" pitchFamily="18" charset="0"/>
              </a:rPr>
              <a:t>theirdaughters.productions</a:t>
            </a:r>
            <a:endParaRPr lang="en-US" sz="3600" dirty="0">
              <a:latin typeface="Bodoni MT" panose="02070603080606020203" pitchFamily="18" charset="0"/>
            </a:endParaRPr>
          </a:p>
        </p:txBody>
      </p:sp>
    </p:spTree>
    <p:extLst>
      <p:ext uri="{BB962C8B-B14F-4D97-AF65-F5344CB8AC3E}">
        <p14:creationId xmlns:p14="http://schemas.microsoft.com/office/powerpoint/2010/main" val="3932929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B4924FE3-8557-4731-8ACE-28D97BB54C35}"/>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Alexis ‘Lexi’ McKay</a:t>
            </a:r>
            <a:endParaRPr lang="en-US" b="1" dirty="0">
              <a:solidFill>
                <a:schemeClr val="tx1"/>
              </a:solidFill>
              <a:latin typeface="Bodoni MT" panose="02070603080606020203" pitchFamily="18" charset="0"/>
            </a:endParaRPr>
          </a:p>
        </p:txBody>
      </p:sp>
      <p:sp>
        <p:nvSpPr>
          <p:cNvPr id="5" name="TextBox 4">
            <a:extLst>
              <a:ext uri="{FF2B5EF4-FFF2-40B4-BE49-F238E27FC236}">
                <a16:creationId xmlns:a16="http://schemas.microsoft.com/office/drawing/2014/main" id="{898E0436-5B2D-4042-A2D6-A7DA71A69CD3}"/>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Stage Manager</a:t>
            </a:r>
          </a:p>
        </p:txBody>
      </p:sp>
      <p:pic>
        <p:nvPicPr>
          <p:cNvPr id="6" name="Picture 5">
            <a:extLst>
              <a:ext uri="{FF2B5EF4-FFF2-40B4-BE49-F238E27FC236}">
                <a16:creationId xmlns:a16="http://schemas.microsoft.com/office/drawing/2014/main" id="{FA57C25A-1B84-4B70-805B-5C63FE54832D}"/>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7" name="Picture 6">
            <a:extLst>
              <a:ext uri="{FF2B5EF4-FFF2-40B4-BE49-F238E27FC236}">
                <a16:creationId xmlns:a16="http://schemas.microsoft.com/office/drawing/2014/main" id="{55B7B625-B4A0-4B7D-9A3F-122797CA0AA5}"/>
              </a:ext>
            </a:extLst>
          </p:cNvPr>
          <p:cNvPicPr>
            <a:picLocks noChangeAspect="1"/>
          </p:cNvPicPr>
          <p:nvPr/>
        </p:nvPicPr>
        <p:blipFill>
          <a:blip r:embed="rId4">
            <a:extLst>
              <a:ext uri="{28A0092B-C50C-407E-A947-70E740481C1C}">
                <a14:useLocalDpi xmlns:a14="http://schemas.microsoft.com/office/drawing/2010/main" val="0"/>
              </a:ext>
            </a:extLst>
          </a:blip>
          <a:srcRect l="4874" r="4874"/>
          <a:stretch/>
        </p:blipFill>
        <p:spPr>
          <a:xfrm>
            <a:off x="643467" y="640534"/>
            <a:ext cx="4010829" cy="5562301"/>
          </a:xfrm>
          <a:prstGeom prst="rect">
            <a:avLst/>
          </a:prstGeom>
        </p:spPr>
      </p:pic>
    </p:spTree>
    <p:extLst>
      <p:ext uri="{BB962C8B-B14F-4D97-AF65-F5344CB8AC3E}">
        <p14:creationId xmlns:p14="http://schemas.microsoft.com/office/powerpoint/2010/main" val="336533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classroom&#10;&#10;Description automatically generated with medium confidence">
            <a:extLst>
              <a:ext uri="{FF2B5EF4-FFF2-40B4-BE49-F238E27FC236}">
                <a16:creationId xmlns:a16="http://schemas.microsoft.com/office/drawing/2014/main" id="{C6D8DFE1-B194-41D0-9A4D-94A4C53B39A8}"/>
              </a:ext>
            </a:extLst>
          </p:cNvPr>
          <p:cNvPicPr>
            <a:picLocks noChangeAspect="1"/>
          </p:cNvPicPr>
          <p:nvPr/>
        </p:nvPicPr>
        <p:blipFill rotWithShape="1">
          <a:blip r:embed="rId3">
            <a:extLst>
              <a:ext uri="{28A0092B-C50C-407E-A947-70E740481C1C}">
                <a14:useLocalDpi xmlns:a14="http://schemas.microsoft.com/office/drawing/2010/main" val="0"/>
              </a:ext>
            </a:extLst>
          </a:blip>
          <a:srcRect l="35809"/>
          <a:stretch/>
        </p:blipFill>
        <p:spPr>
          <a:xfrm>
            <a:off x="4976026" y="649131"/>
            <a:ext cx="6572506" cy="5559738"/>
          </a:xfrm>
          <a:prstGeom prst="rect">
            <a:avLst/>
          </a:prstGeom>
        </p:spPr>
      </p:pic>
      <p:pic>
        <p:nvPicPr>
          <p:cNvPr id="8" name="Picture 7" descr="A picture containing person, wall, indoor, posing&#10;&#10;Description automatically generated">
            <a:extLst>
              <a:ext uri="{FF2B5EF4-FFF2-40B4-BE49-F238E27FC236}">
                <a16:creationId xmlns:a16="http://schemas.microsoft.com/office/drawing/2014/main" id="{CC6A7E08-16B6-4844-A6CE-7E4F7587D6BF}"/>
              </a:ext>
            </a:extLst>
          </p:cNvPr>
          <p:cNvPicPr>
            <a:picLocks noChangeAspect="1"/>
          </p:cNvPicPr>
          <p:nvPr/>
        </p:nvPicPr>
        <p:blipFill rotWithShape="1">
          <a:blip r:embed="rId4">
            <a:extLst>
              <a:ext uri="{28A0092B-C50C-407E-A947-70E740481C1C}">
                <a14:useLocalDpi xmlns:a14="http://schemas.microsoft.com/office/drawing/2010/main" val="0"/>
              </a:ext>
            </a:extLst>
          </a:blip>
          <a:srcRect l="13967" r="13967"/>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Amber Bradshaw</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The Managing Artistic Director of Working Title Playwrights</a:t>
            </a:r>
          </a:p>
        </p:txBody>
      </p:sp>
    </p:spTree>
    <p:extLst>
      <p:ext uri="{BB962C8B-B14F-4D97-AF65-F5344CB8AC3E}">
        <p14:creationId xmlns:p14="http://schemas.microsoft.com/office/powerpoint/2010/main" val="10107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6A73F896-829B-413C-A942-EDCE63B11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as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anim calcmode="lin" valueType="num">
                                      <p:cBhvr>
                                        <p:cTn id="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500"/>
                                        <p:tgtEl>
                                          <p:spTgt spid="9">
                                            <p:txEl>
                                              <p:pRg st="3" end="3"/>
                                            </p:txEl>
                                          </p:spTgt>
                                        </p:tgtEl>
                                      </p:cBhvr>
                                    </p:animEffect>
                                    <p:anim calcmode="lin" valueType="num">
                                      <p:cBhvr>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3" end="3"/>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ppt_w</p:attrName>
                                        </p:attrNameLst>
                                      </p:cBhvr>
                                      <p:tavLst>
                                        <p:tav tm="0" fmla="#ppt_w*sin(2.5*pi*$)">
                                          <p:val>
                                            <p:fltVal val="0"/>
                                          </p:val>
                                        </p:tav>
                                        <p:tav tm="100000">
                                          <p:val>
                                            <p:fltVal val="1"/>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2500"/>
                            </p:stCondLst>
                            <p:childTnLst>
                              <p:par>
                                <p:cTn id="39" presetID="14" presetClass="entr" presetSubtype="1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par>
                          <p:cTn id="42" fill="hold">
                            <p:stCondLst>
                              <p:cond delay="3000"/>
                            </p:stCondLst>
                            <p:childTnLst>
                              <p:par>
                                <p:cTn id="43" presetID="4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anim calcmode="lin" valueType="num">
                                      <p:cBhvr>
                                        <p:cTn id="5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4"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Effect transition="in" filter="fade">
                                      <p:cBhvr>
                                        <p:cTn id="59" dur="500"/>
                                        <p:tgtEl>
                                          <p:spTgt spid="9">
                                            <p:txEl>
                                              <p:pRg st="6" end="6"/>
                                            </p:txEl>
                                          </p:spTgt>
                                        </p:tgtEl>
                                      </p:cBhvr>
                                    </p:animEffect>
                                    <p:anim calcmode="lin" valueType="num">
                                      <p:cBhvr>
                                        <p:cTn id="6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2985</TotalTime>
  <Words>1757</Words>
  <Application>Microsoft Office PowerPoint</Application>
  <PresentationFormat>Widescreen</PresentationFormat>
  <Paragraphs>157</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Jordan Alexandria ealey</vt:lpstr>
      <vt:lpstr>ALIYAH CURRY</vt:lpstr>
      <vt:lpstr>Alexis ‘Lexi’ McKay</vt:lpstr>
      <vt:lpstr>Amber Bradshaw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Pham, David</cp:lastModifiedBy>
  <cp:revision>1312</cp:revision>
  <cp:lastPrinted>2021-10-07T18:52:54Z</cp:lastPrinted>
  <dcterms:created xsi:type="dcterms:W3CDTF">2021-10-06T14:08:05Z</dcterms:created>
  <dcterms:modified xsi:type="dcterms:W3CDTF">2022-01-11T14:39:30Z</dcterms:modified>
</cp:coreProperties>
</file>